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Mono"/>
      <p:regular r:id="rId27"/>
      <p:bold r:id="rId28"/>
      <p:italic r:id="rId29"/>
      <p:boldItalic r:id="rId30"/>
    </p:embeddedFont>
    <p:embeddedFont>
      <p:font typeface="Nuni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9AE1A90-8400-44A7-8316-EE4EAE1CE533}">
  <a:tblStyle styleId="{E9AE1A90-8400-44A7-8316-EE4EAE1CE5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-regular.fntdata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33" Type="http://schemas.openxmlformats.org/officeDocument/2006/relationships/font" Target="fonts/NunitoSans-italic.fntdata"/><Relationship Id="rId10" Type="http://schemas.openxmlformats.org/officeDocument/2006/relationships/slide" Target="slides/slide5.xml"/><Relationship Id="rId32" Type="http://schemas.openxmlformats.org/officeDocument/2006/relationships/font" Target="fonts/Nunito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unito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619330eb1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619330eb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19330eb1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19330eb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619330eb1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619330eb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619330eb1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619330e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19330eb1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619330e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619330eb1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619330eb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619330eb1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619330eb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619330eb1_0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619330eb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619330eb1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619330eb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19330eb1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619330eb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19330eb1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19330eb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625ca78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625ca78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619330eb1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619330eb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19330eb1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19330e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619330eb1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619330eb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19330eb1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19330eb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619330eb1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619330e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619330eb1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619330eb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619330eb1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619330eb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619330eb1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619330eb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2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89" name="Google Shape;89;p12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15" name="Google Shape;115;p16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" name="Google Shape;66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0" name="Google Shape;7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CGtNYQ5XBuPAODQvskdAQEJnLCQveAeg#scrollTo=7_hWrK_NnCE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CGtNYQ5XBuPAODQvskdAQEJnLCQveAeg#scrollTo=rE6IkDvhp8OD" TargetMode="External"/><Relationship Id="rId4" Type="http://schemas.openxmlformats.org/officeDocument/2006/relationships/hyperlink" Target="https://colab.research.google.com/drive/1CGtNYQ5XBuPAODQvskdAQEJnLCQveAeg#scrollTo=kHzk0nMsqEh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O_ossewsryVhDn1SAk8j5XIU9t3P13bY#scrollTo=E0qOE1ysKMp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CGtNYQ5XBuPAODQvskdAQEJnLCQveAeg#scrollTo=mvSdZA6Ml1uRhttps://colab.research.google.com/drive/1CGtNYQ5XBuPAODQvskdAQEJnLCQveAeg#scrollTo=mvSdZA6Ml1u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CGtNYQ5XBuPAODQvskdAQEJnLCQveAeg#scrollTo=5eeaO41Ll-H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Lists and Sets and Dictionaries!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Oh My!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468937" y="1925800"/>
            <a:ext cx="487974" cy="4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</a:t>
            </a:r>
            <a:endParaRPr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structure highly optimized for membership queries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</a:t>
            </a:r>
            <a:r>
              <a:rPr lang="en"/>
              <a:t>i</a:t>
            </a:r>
            <a:r>
              <a:rPr lang="en"/>
              <a:t>f x in set” is very fast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Acts a lot like a list, BUT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allow indexing operations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allow duplicates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Set Methods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Set Demo</a:t>
            </a:r>
            <a:endParaRPr/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0" name="Google Shape;220;p28"/>
          <p:cNvGraphicFramePr/>
          <p:nvPr/>
        </p:nvGraphicFramePr>
        <p:xfrm>
          <a:off x="3155650" y="266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{E9AE1A90-8400-44A7-8316-EE4EAE1CE533}</a:tableStyleId>
              </a:tblPr>
              <a:tblGrid>
                <a:gridCol w="1840225"/>
                <a:gridCol w="3625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set()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Makes an empty set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set</a:t>
                      </a: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.add(x)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Adds x to the end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set</a:t>
                      </a: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.remove(x)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Removes x from this set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set.clear()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Removes all values from this set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200"/>
              <a:t>Brain Break</a:t>
            </a:r>
            <a:endParaRPr sz="2200"/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8" name="Google Shape;228;p29"/>
          <p:cNvGrpSpPr/>
          <p:nvPr/>
        </p:nvGrpSpPr>
        <p:grpSpPr>
          <a:xfrm>
            <a:off x="234451" y="613658"/>
            <a:ext cx="372594" cy="360301"/>
            <a:chOff x="1247825" y="5001950"/>
            <a:chExt cx="443300" cy="428675"/>
          </a:xfrm>
        </p:grpSpPr>
        <p:sp>
          <p:nvSpPr>
            <p:cNvPr id="229" name="Google Shape;229;p29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teal your girl dog GIF by Cheezburger"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725" y="2800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Suppose we run the following chunk of code, what is the output?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[“a”, “f”]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[“a”, “de”, “f”]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[“a”, “bc”, “de”, “f”]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output, there is some error thrown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3090625" y="1058150"/>
            <a:ext cx="5596200" cy="2732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remove_evens(words):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range(len(words)):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len(words[i]) %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words.pop(i)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 = [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"bc"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"de"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remove_evens(l)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Suppose we run the following chunk of code, what is the output?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[“a”, “f”]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[“a”, “de”, “f”]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[“a”, “bc”, “de”, “f”]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output, there is some error thrown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minutes</a:t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3090625" y="1058150"/>
            <a:ext cx="5596200" cy="2732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remove_evens(words):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range(len(words)):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len(words[i]) %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words.pop(i)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 = [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"bc"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"de"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remove_evens(l)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8" name="Google Shape;258;p32"/>
          <p:cNvGraphicFramePr/>
          <p:nvPr/>
        </p:nvGraphicFramePr>
        <p:xfrm>
          <a:off x="3090625" y="33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{E9AE1A90-8400-44A7-8316-EE4EAE1CE533}</a:tableStyleId>
              </a:tblPr>
              <a:tblGrid>
                <a:gridCol w="1399050"/>
                <a:gridCol w="1399050"/>
                <a:gridCol w="1399050"/>
                <a:gridCol w="1399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“a”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“bc”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“de”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“f”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59" name="Google Shape;259;p32"/>
          <p:cNvSpPr txBox="1"/>
          <p:nvPr/>
        </p:nvSpPr>
        <p:spPr>
          <a:xfrm>
            <a:off x="3090625" y="2053925"/>
            <a:ext cx="5596200" cy="2732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remove_evens(words):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range(len(words)):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len(words[i]) %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words.pop(i)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 = [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"a"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"bc"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"de"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"f"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remove_evens(l)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3316525" y="1403800"/>
            <a:ext cx="54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3865225" y="1403800"/>
            <a:ext cx="548700" cy="45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3865213" y="1403788"/>
            <a:ext cx="548700" cy="45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3865213" y="1403788"/>
            <a:ext cx="548700" cy="45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3865225" y="1403788"/>
            <a:ext cx="548700" cy="45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65" name="Google Shape;265;p32"/>
          <p:cNvGraphicFramePr/>
          <p:nvPr/>
        </p:nvGraphicFramePr>
        <p:xfrm>
          <a:off x="3090625" y="33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{E9AE1A90-8400-44A7-8316-EE4EAE1CE533}</a:tableStyleId>
              </a:tblPr>
              <a:tblGrid>
                <a:gridCol w="1399050"/>
                <a:gridCol w="1399050"/>
                <a:gridCol w="1399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“a”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“de”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“f”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66" name="Google Shape;266;p32"/>
          <p:cNvSpPr txBox="1"/>
          <p:nvPr/>
        </p:nvSpPr>
        <p:spPr>
          <a:xfrm>
            <a:off x="6804475" y="1403800"/>
            <a:ext cx="1752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range(0, 4, 1)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4679725" y="1403800"/>
            <a:ext cx="4007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IndexError: list index out of range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Lists to Count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doing data analysis on text data, it’s useful to have some idea about the data you are processing.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trike="sngStrike"/>
              <a:t>First</a:t>
            </a:r>
            <a:r>
              <a:rPr lang="en" strike="sngStrike"/>
              <a:t>: How many unique words are there?</a:t>
            </a:r>
            <a:endParaRPr strike="sngStrike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Now</a:t>
            </a:r>
            <a:r>
              <a:rPr lang="en"/>
              <a:t>: What is the most frequent word in the file?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Idea</a:t>
            </a:r>
            <a:endParaRPr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3090625" y="575500"/>
            <a:ext cx="5596200" cy="17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 some structure to associate the count to each word.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would be nice if we could use a list with words for the index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2" name="Google Shape;282;p34"/>
          <p:cNvGraphicFramePr/>
          <p:nvPr/>
        </p:nvGraphicFramePr>
        <p:xfrm>
          <a:off x="3090625" y="151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{E9AE1A90-8400-44A7-8316-EE4EAE1CE533}</a:tableStyleId>
              </a:tblPr>
              <a:tblGrid>
                <a:gridCol w="1399050"/>
                <a:gridCol w="1399050"/>
                <a:gridCol w="1399050"/>
                <a:gridCol w="1399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scurvy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“a”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“whale”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“moby”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p34"/>
          <p:cNvSpPr txBox="1"/>
          <p:nvPr/>
        </p:nvSpPr>
        <p:spPr>
          <a:xfrm>
            <a:off x="3090625" y="2309650"/>
            <a:ext cx="55962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●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Lists don’t let us do this because the indices must be ints.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Python has a data structure called a </a:t>
            </a:r>
            <a:r>
              <a:rPr b="1" lang="en">
                <a:solidFill>
                  <a:schemeClr val="accent4"/>
                </a:solidFill>
              </a:rPr>
              <a:t>dictionary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that allows us to use arbitrary data as indices (keys)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 Demo</a:t>
            </a:r>
            <a:r>
              <a:rPr lang="en">
                <a:solidFill>
                  <a:schemeClr val="dk2"/>
                </a:solidFill>
              </a:rPr>
              <a:t> + </a:t>
            </a:r>
            <a:r>
              <a:rPr lang="en" u="sng">
                <a:solidFill>
                  <a:schemeClr val="hlink"/>
                </a:solidFill>
                <a:hlinkClick r:id="rId4"/>
              </a:rPr>
              <a:t>Text Data Analysis Demo 2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Keys are unique, values are not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Basically a fancy list, most syntax is familiar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Will start Wed by going more in-depth with dictionaries</a:t>
            </a:r>
            <a:endParaRPr/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5"/>
          <p:cNvSpPr txBox="1"/>
          <p:nvPr/>
        </p:nvSpPr>
        <p:spPr>
          <a:xfrm>
            <a:off x="3090625" y="1427575"/>
            <a:ext cx="5596200" cy="1369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 = {}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'b'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{'a': 1, 'b': 2}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last Python data structure you should know about is called a </a:t>
            </a:r>
            <a:r>
              <a:rPr b="1" lang="en">
                <a:solidFill>
                  <a:schemeClr val="accent4"/>
                </a:solidFill>
              </a:rPr>
              <a:t>tuple</a:t>
            </a:r>
            <a:endParaRPr b="1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tuple is a lot like a list, but is immutable! (can’t change it)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parentheses as start/end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3090625" y="1824400"/>
            <a:ext cx="5596200" cy="2518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 = 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"hello"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3.4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(t)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(1, 'hello', 3.4)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(t[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'goodbye'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Error!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3090625" y="1824400"/>
            <a:ext cx="5596200" cy="2518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 = 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"hello"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3.4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(t)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(1, 'hello', 3.4)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(t[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'goodbye'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Error!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You can "unpack" tuples to get their contents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a, b, c = t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(b)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hello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 cont.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Commonly used to return multiple values from a function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7"/>
          <p:cNvSpPr txBox="1"/>
          <p:nvPr/>
        </p:nvSpPr>
        <p:spPr>
          <a:xfrm>
            <a:off x="3090625" y="1174975"/>
            <a:ext cx="5596200" cy="2310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first_two(word):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(word[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 word[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(first_two(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'goodbye'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('g', 'o')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Can unpack here as well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a, b = first_two(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'goodbye'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3090625" y="1174975"/>
            <a:ext cx="5596200" cy="2310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first_two(word):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word[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 word[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(first_two(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'goodbye'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('g', 'o')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Can unpack here as well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a, b = first_two(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'goodbye'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4911150" y="1021800"/>
            <a:ext cx="3842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Time</a:t>
            </a:r>
            <a:endParaRPr sz="24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Lists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Dictionaries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Tuples?</a:t>
            </a:r>
            <a:endParaRPr/>
          </a:p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312875" y="1021800"/>
            <a:ext cx="3708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Last Time Time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Lists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Working with Files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Documenting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None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Homework Logistics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Learned about 4 different data structures today!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>
                <a:solidFill>
                  <a:schemeClr val="accent4"/>
                </a:solidFill>
              </a:rPr>
              <a:t>List</a:t>
            </a:r>
            <a:br>
              <a:rPr lang="en"/>
            </a:br>
            <a:r>
              <a:rPr lang="en"/>
              <a:t>    Has indices, this can be added/removed at any place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>
                <a:solidFill>
                  <a:schemeClr val="accent4"/>
                </a:solidFill>
              </a:rPr>
              <a:t>Set</a:t>
            </a:r>
            <a:r>
              <a:rPr lang="en"/>
              <a:t> </a:t>
            </a:r>
            <a:br>
              <a:rPr lang="en"/>
            </a:br>
            <a:r>
              <a:rPr lang="en"/>
              <a:t>    No duplicates, fast membership queries, no order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>
                <a:solidFill>
                  <a:schemeClr val="accent4"/>
                </a:solidFill>
              </a:rPr>
              <a:t>Dictionary</a:t>
            </a:r>
            <a:br>
              <a:rPr lang="en"/>
            </a:br>
            <a:r>
              <a:rPr lang="en"/>
              <a:t>    Like a generic list that can have any value as keys</a:t>
            </a:r>
            <a:br>
              <a:rPr lang="en"/>
            </a:br>
            <a:r>
              <a:rPr lang="en"/>
              <a:t>    Keys are unique, values are not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>
                <a:solidFill>
                  <a:schemeClr val="accent4"/>
                </a:solidFill>
              </a:rPr>
              <a:t>Tuple</a:t>
            </a:r>
            <a:br>
              <a:rPr lang="en"/>
            </a:br>
            <a:r>
              <a:rPr lang="en"/>
              <a:t>    Immutable list, commonly used as returns, can “unpack”</a:t>
            </a:r>
            <a:endParaRPr/>
          </a:p>
        </p:txBody>
      </p:sp>
      <p:sp>
        <p:nvSpPr>
          <p:cNvPr id="316" name="Google Shape;31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i="0" lang="en">
                <a:latin typeface="Nunito Sans"/>
                <a:ea typeface="Nunito Sans"/>
                <a:cs typeface="Nunito Sans"/>
                <a:sym typeface="Nunito Sans"/>
              </a:rPr>
              <a:t>More on dictionaries</a:t>
            </a:r>
            <a:endParaRPr i="0"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i="0" lang="en">
                <a:latin typeface="Nunito Sans"/>
                <a:ea typeface="Nunito Sans"/>
                <a:cs typeface="Nunito Sans"/>
                <a:sym typeface="Nunito Sans"/>
              </a:rPr>
              <a:t>Nested data structures</a:t>
            </a:r>
            <a:endParaRPr i="0"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i="0" lang="en">
                <a:latin typeface="Nunito Sans"/>
                <a:ea typeface="Nunito Sans"/>
                <a:cs typeface="Nunito Sans"/>
                <a:sym typeface="Nunito Sans"/>
              </a:rPr>
              <a:t>Pandas</a:t>
            </a:r>
            <a:endParaRPr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39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Before Next Time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Keep up with practice!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Start the assignment!</a:t>
            </a:r>
            <a:endParaRPr sz="1400"/>
          </a:p>
        </p:txBody>
      </p:sp>
      <p:sp>
        <p:nvSpPr>
          <p:cNvPr id="324" name="Google Shape;324;p39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List is a generic </a:t>
            </a:r>
            <a:r>
              <a:rPr b="1" lang="en">
                <a:solidFill>
                  <a:schemeClr val="accent4"/>
                </a:solidFill>
              </a:rPr>
              <a:t>collection</a:t>
            </a:r>
            <a:r>
              <a:rPr lang="en"/>
              <a:t> that holds multiple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value has an 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 is like a list of length 1 strings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list can store multiple values of any types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List Demo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3155575" y="2024350"/>
            <a:ext cx="5466300" cy="1083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l1 = 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l2 = 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'hello'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'goodbye'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l3 = 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'dog'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3.4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vs.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2978050" y="575500"/>
            <a:ext cx="2736900" cy="4358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 =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'hello world'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Length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len(s)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11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Indexing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'e'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s[len(s) -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'd'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Looping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range(len(s)):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(s[i])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5844875" y="575500"/>
            <a:ext cx="2961300" cy="4358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 = 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'dog'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'says'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'woof'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Length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len(l)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3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Indexing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 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'says'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l[len(l) -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'woof'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Looping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range(len(l)):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(l[i])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word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(word)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methods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objects have methods you can call to change their state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1" name="Google Shape;161;p23"/>
          <p:cNvGraphicFramePr/>
          <p:nvPr/>
        </p:nvGraphicFramePr>
        <p:xfrm>
          <a:off x="3090625" y="111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{E9AE1A90-8400-44A7-8316-EE4EAE1CE533}</a:tableStyleId>
              </a:tblPr>
              <a:tblGrid>
                <a:gridCol w="1840225"/>
                <a:gridCol w="3625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list.append(x)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Adds x to the end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list.extend(xs)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Adds all elements in xs at the end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list.insert(i, x)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Inserts x at index i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list.remove(x)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Removes the first instance of x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list.pop([i])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Removes the value at index i (default: last)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list.clear()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Removes all values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list.index(x)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Returns the index of the given value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list.reverse()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Reverses the elements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list.sort()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Sorts the elements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List Demo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List Demo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 up a list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values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</a:t>
            </a:r>
            <a:r>
              <a:rPr lang="en"/>
              <a:t>n keyword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Introduction to list comprehensions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</a:t>
            </a:r>
            <a:r>
              <a:rPr b="1" lang="en"/>
              <a:t>n keyword:</a:t>
            </a:r>
            <a:endParaRPr b="1"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24"/>
          <p:cNvGrpSpPr/>
          <p:nvPr/>
        </p:nvGrpSpPr>
        <p:grpSpPr>
          <a:xfrm>
            <a:off x="234447" y="575494"/>
            <a:ext cx="342903" cy="447293"/>
            <a:chOff x="590250" y="244200"/>
            <a:chExt cx="407975" cy="532175"/>
          </a:xfrm>
        </p:grpSpPr>
        <p:sp>
          <p:nvSpPr>
            <p:cNvPr id="170" name="Google Shape;170;p24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4"/>
          <p:cNvSpPr txBox="1"/>
          <p:nvPr/>
        </p:nvSpPr>
        <p:spPr>
          <a:xfrm>
            <a:off x="3090625" y="3243675"/>
            <a:ext cx="5596200" cy="1381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xs = 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xs: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'Found it!'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List Comprehensions</a:t>
            </a:r>
            <a:endParaRPr sz="1900"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2983850" y="575500"/>
            <a:ext cx="57921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quares = [i **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%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2983850" y="1063675"/>
            <a:ext cx="5792100" cy="25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squares = [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i **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%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350"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5853225" y="1609200"/>
            <a:ext cx="439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1) What are you looping over?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5853225" y="1890725"/>
            <a:ext cx="439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) [Optional] Skip if this is false</a:t>
            </a:r>
            <a:endParaRPr b="1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5853225" y="1302025"/>
            <a:ext cx="439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) Expression with loop variable</a:t>
            </a:r>
            <a:endParaRPr b="1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5853225" y="976125"/>
            <a:ext cx="439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) Put it all in a list</a:t>
            </a:r>
            <a:endParaRPr b="1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2983850" y="2726275"/>
            <a:ext cx="57921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7474F"/>
                </a:solidFill>
              </a:rPr>
              <a:t>Check your understanding!</a:t>
            </a:r>
            <a:endParaRPr b="1"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</a:rPr>
              <a:t>What is list created by this comprehension?</a:t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983850" y="3457025"/>
            <a:ext cx="5596200" cy="798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words = 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'I'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'saw'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'dog'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'today'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[word[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word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words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len(word) &gt;=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Lists</a:t>
            </a:r>
            <a:endParaRPr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store more than one value, each one has an index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index into them (brackets) to get or assign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Have methods to add/remove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be created with a list comprehension</a:t>
            </a:r>
            <a:endParaRPr/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Analysis</a:t>
            </a:r>
            <a:endParaRPr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doing data analysis on text data, it’s useful to have some idea about the data you are processing.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First</a:t>
            </a:r>
            <a:r>
              <a:rPr lang="en"/>
              <a:t>: How many unique words are there?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Later</a:t>
            </a:r>
            <a:r>
              <a:rPr lang="en"/>
              <a:t>: What is the most frequent word in the file?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Text Data Analysis Demo</a:t>
            </a:r>
            <a:endParaRPr/>
          </a:p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